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Raleway"/>
      <p:regular r:id="rId23"/>
      <p:bold r:id="rId24"/>
      <p:italic r:id="rId25"/>
      <p:boldItalic r:id="rId26"/>
    </p:embeddedFont>
    <p:embeddedFont>
      <p:font typeface="Lato"/>
      <p:regular r:id="rId27"/>
      <p:bold r:id="rId28"/>
      <p:italic r:id="rId29"/>
      <p:boldItalic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aleway-bold.fntdata"/><Relationship Id="rId23" Type="http://schemas.openxmlformats.org/officeDocument/2006/relationships/font" Target="fonts/Raleway-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aleway-boldItalic.fntdata"/><Relationship Id="rId25" Type="http://schemas.openxmlformats.org/officeDocument/2006/relationships/font" Target="fonts/Raleway-italic.fntdata"/><Relationship Id="rId28" Type="http://schemas.openxmlformats.org/officeDocument/2006/relationships/font" Target="fonts/Lato-bold.fntdata"/><Relationship Id="rId27" Type="http://schemas.openxmlformats.org/officeDocument/2006/relationships/font" Target="fonts/Lato-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italic.fntdata"/><Relationship Id="rId7" Type="http://schemas.openxmlformats.org/officeDocument/2006/relationships/slide" Target="slides/slide2.xml"/><Relationship Id="rId8" Type="http://schemas.openxmlformats.org/officeDocument/2006/relationships/slide" Target="slides/slide3.xml"/><Relationship Id="rId30" Type="http://schemas.openxmlformats.org/officeDocument/2006/relationships/font" Target="fonts/Lato-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4" name="Shape 134"/>
        <p:cNvGrpSpPr/>
        <p:nvPr/>
      </p:nvGrpSpPr>
      <p:grpSpPr>
        <a:xfrm>
          <a:off x="0" y="0"/>
          <a:ext cx="0" cy="0"/>
          <a:chOff x="0" y="0"/>
          <a:chExt cx="0" cy="0"/>
        </a:xfrm>
      </p:grpSpPr>
      <p:sp>
        <p:nvSpPr>
          <p:cNvPr id="135" name="Google Shape;135;g846aee555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846aee555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0" name="Shape 140"/>
        <p:cNvGrpSpPr/>
        <p:nvPr/>
      </p:nvGrpSpPr>
      <p:grpSpPr>
        <a:xfrm>
          <a:off x="0" y="0"/>
          <a:ext cx="0" cy="0"/>
          <a:chOff x="0" y="0"/>
          <a:chExt cx="0" cy="0"/>
        </a:xfrm>
      </p:grpSpPr>
      <p:sp>
        <p:nvSpPr>
          <p:cNvPr id="141" name="Google Shape;141;g846aee555a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846aee555a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5" name="Shape 145"/>
        <p:cNvGrpSpPr/>
        <p:nvPr/>
      </p:nvGrpSpPr>
      <p:grpSpPr>
        <a:xfrm>
          <a:off x="0" y="0"/>
          <a:ext cx="0" cy="0"/>
          <a:chOff x="0" y="0"/>
          <a:chExt cx="0" cy="0"/>
        </a:xfrm>
      </p:grpSpPr>
      <p:sp>
        <p:nvSpPr>
          <p:cNvPr id="146" name="Google Shape;146;g75d9580cc1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75d9580cc1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 name="Shape 154"/>
        <p:cNvGrpSpPr/>
        <p:nvPr/>
      </p:nvGrpSpPr>
      <p:grpSpPr>
        <a:xfrm>
          <a:off x="0" y="0"/>
          <a:ext cx="0" cy="0"/>
          <a:chOff x="0" y="0"/>
          <a:chExt cx="0" cy="0"/>
        </a:xfrm>
      </p:grpSpPr>
      <p:sp>
        <p:nvSpPr>
          <p:cNvPr id="155" name="Google Shape;155;g846aee555a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846aee555a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1" name="Shape 171"/>
        <p:cNvGrpSpPr/>
        <p:nvPr/>
      </p:nvGrpSpPr>
      <p:grpSpPr>
        <a:xfrm>
          <a:off x="0" y="0"/>
          <a:ext cx="0" cy="0"/>
          <a:chOff x="0" y="0"/>
          <a:chExt cx="0" cy="0"/>
        </a:xfrm>
      </p:grpSpPr>
      <p:sp>
        <p:nvSpPr>
          <p:cNvPr id="172" name="Google Shape;172;g7276c3c506_1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7276c3c506_1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1" name="Shape 181"/>
        <p:cNvGrpSpPr/>
        <p:nvPr/>
      </p:nvGrpSpPr>
      <p:grpSpPr>
        <a:xfrm>
          <a:off x="0" y="0"/>
          <a:ext cx="0" cy="0"/>
          <a:chOff x="0" y="0"/>
          <a:chExt cx="0" cy="0"/>
        </a:xfrm>
      </p:grpSpPr>
      <p:sp>
        <p:nvSpPr>
          <p:cNvPr id="182" name="Google Shape;182;g75d9580cc1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75d9580cc1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7" name="Shape 187"/>
        <p:cNvGrpSpPr/>
        <p:nvPr/>
      </p:nvGrpSpPr>
      <p:grpSpPr>
        <a:xfrm>
          <a:off x="0" y="0"/>
          <a:ext cx="0" cy="0"/>
          <a:chOff x="0" y="0"/>
          <a:chExt cx="0" cy="0"/>
        </a:xfrm>
      </p:grpSpPr>
      <p:sp>
        <p:nvSpPr>
          <p:cNvPr id="188" name="Google Shape;188;g75d9580cc1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75d9580cc1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3" name="Shape 193"/>
        <p:cNvGrpSpPr/>
        <p:nvPr/>
      </p:nvGrpSpPr>
      <p:grpSpPr>
        <a:xfrm>
          <a:off x="0" y="0"/>
          <a:ext cx="0" cy="0"/>
          <a:chOff x="0" y="0"/>
          <a:chExt cx="0" cy="0"/>
        </a:xfrm>
      </p:grpSpPr>
      <p:sp>
        <p:nvSpPr>
          <p:cNvPr id="194" name="Google Shape;194;g6c2f6dfd9c_0_5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6c2f6dfd9c_0_5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8" name="Shape 88"/>
        <p:cNvGrpSpPr/>
        <p:nvPr/>
      </p:nvGrpSpPr>
      <p:grpSpPr>
        <a:xfrm>
          <a:off x="0" y="0"/>
          <a:ext cx="0" cy="0"/>
          <a:chOff x="0" y="0"/>
          <a:chExt cx="0" cy="0"/>
        </a:xfrm>
      </p:grpSpPr>
      <p:sp>
        <p:nvSpPr>
          <p:cNvPr id="89" name="Google Shape;89;g75d9580cc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75d9580cc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4" name="Shape 94"/>
        <p:cNvGrpSpPr/>
        <p:nvPr/>
      </p:nvGrpSpPr>
      <p:grpSpPr>
        <a:xfrm>
          <a:off x="0" y="0"/>
          <a:ext cx="0" cy="0"/>
          <a:chOff x="0" y="0"/>
          <a:chExt cx="0" cy="0"/>
        </a:xfrm>
      </p:grpSpPr>
      <p:sp>
        <p:nvSpPr>
          <p:cNvPr id="95" name="Google Shape;95;g75d9580cc1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75d9580cc1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 name="Shape 100"/>
        <p:cNvGrpSpPr/>
        <p:nvPr/>
      </p:nvGrpSpPr>
      <p:grpSpPr>
        <a:xfrm>
          <a:off x="0" y="0"/>
          <a:ext cx="0" cy="0"/>
          <a:chOff x="0" y="0"/>
          <a:chExt cx="0" cy="0"/>
        </a:xfrm>
      </p:grpSpPr>
      <p:sp>
        <p:nvSpPr>
          <p:cNvPr id="101" name="Google Shape;101;g75d9580cc1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75d9580cc1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6" name="Shape 106"/>
        <p:cNvGrpSpPr/>
        <p:nvPr/>
      </p:nvGrpSpPr>
      <p:grpSpPr>
        <a:xfrm>
          <a:off x="0" y="0"/>
          <a:ext cx="0" cy="0"/>
          <a:chOff x="0" y="0"/>
          <a:chExt cx="0" cy="0"/>
        </a:xfrm>
      </p:grpSpPr>
      <p:sp>
        <p:nvSpPr>
          <p:cNvPr id="107" name="Google Shape;107;g75d9580cc1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75d9580cc1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2" name="Shape 112"/>
        <p:cNvGrpSpPr/>
        <p:nvPr/>
      </p:nvGrpSpPr>
      <p:grpSpPr>
        <a:xfrm>
          <a:off x="0" y="0"/>
          <a:ext cx="0" cy="0"/>
          <a:chOff x="0" y="0"/>
          <a:chExt cx="0" cy="0"/>
        </a:xfrm>
      </p:grpSpPr>
      <p:sp>
        <p:nvSpPr>
          <p:cNvPr id="113" name="Google Shape;113;g6c3cc4657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6c3cc4657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7" name="Shape 117"/>
        <p:cNvGrpSpPr/>
        <p:nvPr/>
      </p:nvGrpSpPr>
      <p:grpSpPr>
        <a:xfrm>
          <a:off x="0" y="0"/>
          <a:ext cx="0" cy="0"/>
          <a:chOff x="0" y="0"/>
          <a:chExt cx="0" cy="0"/>
        </a:xfrm>
      </p:grpSpPr>
      <p:sp>
        <p:nvSpPr>
          <p:cNvPr id="118" name="Google Shape;118;g75d9580cc1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75d9580cc1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3" name="Shape 123"/>
        <p:cNvGrpSpPr/>
        <p:nvPr/>
      </p:nvGrpSpPr>
      <p:grpSpPr>
        <a:xfrm>
          <a:off x="0" y="0"/>
          <a:ext cx="0" cy="0"/>
          <a:chOff x="0" y="0"/>
          <a:chExt cx="0" cy="0"/>
        </a:xfrm>
      </p:grpSpPr>
      <p:sp>
        <p:nvSpPr>
          <p:cNvPr id="124" name="Google Shape;124;g75d9580cc1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75d9580cc1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8" name="Shape 128"/>
        <p:cNvGrpSpPr/>
        <p:nvPr/>
      </p:nvGrpSpPr>
      <p:grpSpPr>
        <a:xfrm>
          <a:off x="0" y="0"/>
          <a:ext cx="0" cy="0"/>
          <a:chOff x="0" y="0"/>
          <a:chExt cx="0" cy="0"/>
        </a:xfrm>
      </p:grpSpPr>
      <p:sp>
        <p:nvSpPr>
          <p:cNvPr id="129" name="Google Shape;129;g7276c3c506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7276c3c506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hyperlink" Target="https://drive.google.com/open?id=1r7-gLxFz2D7vO-gM68zBUP6AkJWcbF9JqI8KnobQVUE"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png"/><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2.png"/><Relationship Id="rId4" Type="http://schemas.openxmlformats.org/officeDocument/2006/relationships/image" Target="../media/image1.png"/><Relationship Id="rId10" Type="http://schemas.openxmlformats.org/officeDocument/2006/relationships/image" Target="../media/image10.png"/><Relationship Id="rId9" Type="http://schemas.openxmlformats.org/officeDocument/2006/relationships/image" Target="../media/image9.png"/><Relationship Id="rId5" Type="http://schemas.openxmlformats.org/officeDocument/2006/relationships/image" Target="../media/image6.png"/><Relationship Id="rId6" Type="http://schemas.openxmlformats.org/officeDocument/2006/relationships/image" Target="../media/image7.png"/><Relationship Id="rId7" Type="http://schemas.openxmlformats.org/officeDocument/2006/relationships/image" Target="../media/image5.png"/><Relationship Id="rId8"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4.png"/><Relationship Id="rId4" Type="http://schemas.openxmlformats.org/officeDocument/2006/relationships/image" Target="../media/image11.png"/><Relationship Id="rId5"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Final Year </a:t>
            </a:r>
            <a:endParaRPr/>
          </a:p>
          <a:p>
            <a:pPr indent="0" lvl="0" marL="0" rtl="0" algn="l">
              <a:spcBef>
                <a:spcPts val="0"/>
              </a:spcBef>
              <a:spcAft>
                <a:spcPts val="0"/>
              </a:spcAft>
              <a:buNone/>
            </a:pPr>
            <a:r>
              <a:rPr lang="en"/>
              <a:t>Research Project</a:t>
            </a:r>
            <a:endParaRPr/>
          </a:p>
          <a:p>
            <a:pPr indent="0" lvl="0" marL="0" rtl="0" algn="l">
              <a:spcBef>
                <a:spcPts val="0"/>
              </a:spcBef>
              <a:spcAft>
                <a:spcPts val="0"/>
              </a:spcAft>
              <a:buNone/>
            </a:pPr>
            <a:r>
              <a:t/>
            </a:r>
            <a:endParaRPr/>
          </a:p>
        </p:txBody>
      </p:sp>
      <p:sp>
        <p:nvSpPr>
          <p:cNvPr id="87" name="Google Shape;87;p13"/>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2020</a:t>
            </a:r>
            <a:endParaRPr>
              <a:solidFill>
                <a:srgbClr val="000000"/>
              </a:solidFill>
            </a:endParaRPr>
          </a:p>
          <a:p>
            <a:pPr indent="0" lvl="0" marL="0" rtl="0" algn="l">
              <a:spcBef>
                <a:spcPts val="0"/>
              </a:spcBef>
              <a:spcAft>
                <a:spcPts val="0"/>
              </a:spcAft>
              <a:buNone/>
            </a:pPr>
            <a:r>
              <a:rPr lang="en">
                <a:solidFill>
                  <a:srgbClr val="000000"/>
                </a:solidFill>
              </a:rPr>
              <a:t>By Aaron O’Dea</a:t>
            </a:r>
            <a:endParaRPr>
              <a:solidFill>
                <a:srgbClr val="000000"/>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7" name="Shape 137"/>
        <p:cNvGrpSpPr/>
        <p:nvPr/>
      </p:nvGrpSpPr>
      <p:grpSpPr>
        <a:xfrm>
          <a:off x="0" y="0"/>
          <a:ext cx="0" cy="0"/>
          <a:chOff x="0" y="0"/>
          <a:chExt cx="0" cy="0"/>
        </a:xfrm>
      </p:grpSpPr>
      <p:sp>
        <p:nvSpPr>
          <p:cNvPr id="138" name="Google Shape;138;p2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Progress so far (Final Review)</a:t>
            </a:r>
            <a:endParaRPr/>
          </a:p>
        </p:txBody>
      </p:sp>
      <p:sp>
        <p:nvSpPr>
          <p:cNvPr id="139" name="Google Shape;139;p22"/>
          <p:cNvSpPr txBox="1"/>
          <p:nvPr>
            <p:ph idx="1" type="body"/>
          </p:nvPr>
        </p:nvSpPr>
        <p:spPr>
          <a:xfrm>
            <a:off x="729450" y="1905600"/>
            <a:ext cx="7688700" cy="2261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Added in Main menu which allows the user to </a:t>
            </a:r>
            <a:r>
              <a:rPr lang="en"/>
              <a:t>Determine</a:t>
            </a:r>
            <a:r>
              <a:rPr lang="en"/>
              <a:t> </a:t>
            </a:r>
            <a:r>
              <a:rPr lang="en"/>
              <a:t>multiple</a:t>
            </a:r>
            <a:r>
              <a:rPr lang="en"/>
              <a:t> aspects of the </a:t>
            </a:r>
            <a:r>
              <a:rPr lang="en"/>
              <a:t>System</a:t>
            </a:r>
            <a:endParaRPr/>
          </a:p>
          <a:p>
            <a:pPr indent="0" lvl="0" marL="0" rtl="0" algn="l">
              <a:lnSpc>
                <a:spcPct val="100000"/>
              </a:lnSpc>
              <a:spcBef>
                <a:spcPts val="0"/>
              </a:spcBef>
              <a:spcAft>
                <a:spcPts val="0"/>
              </a:spcAft>
              <a:buNone/>
            </a:pPr>
            <a:r>
              <a:rPr lang="en"/>
              <a:t>Some of these setting are Age cap which mutation which </a:t>
            </a:r>
            <a:r>
              <a:rPr lang="en"/>
              <a:t>algorithm. Reproduction chance starter amount</a:t>
            </a:r>
            <a:endParaRPr/>
          </a:p>
          <a:p>
            <a:pPr indent="0" lvl="0" marL="0" rtl="0" algn="l">
              <a:lnSpc>
                <a:spcPct val="100000"/>
              </a:lnSpc>
              <a:spcBef>
                <a:spcPts val="0"/>
              </a:spcBef>
              <a:spcAft>
                <a:spcPts val="0"/>
              </a:spcAft>
              <a:buNone/>
            </a:pPr>
            <a:r>
              <a:rPr lang="en"/>
              <a:t>Which statistics you want the population to aim for different mutation rates.</a:t>
            </a:r>
            <a:endParaRPr/>
          </a:p>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None/>
            </a:pPr>
            <a:r>
              <a:rPr lang="en"/>
              <a:t>Added in more DNA </a:t>
            </a:r>
            <a:r>
              <a:rPr lang="en"/>
              <a:t>influences</a:t>
            </a:r>
            <a:r>
              <a:rPr lang="en"/>
              <a:t> which affect the npcs for instance </a:t>
            </a:r>
            <a:r>
              <a:rPr lang="en"/>
              <a:t>strength</a:t>
            </a:r>
            <a:r>
              <a:rPr lang="en"/>
              <a:t> </a:t>
            </a:r>
            <a:r>
              <a:rPr lang="en"/>
              <a:t>determines</a:t>
            </a:r>
            <a:r>
              <a:rPr lang="en"/>
              <a:t> the </a:t>
            </a:r>
            <a:r>
              <a:rPr lang="en"/>
              <a:t>ability</a:t>
            </a:r>
            <a:r>
              <a:rPr lang="en"/>
              <a:t> to stay alive longer and </a:t>
            </a:r>
            <a:r>
              <a:rPr lang="en"/>
              <a:t>intelligence</a:t>
            </a:r>
            <a:r>
              <a:rPr lang="en"/>
              <a:t> affects the ability to take less damage from events </a:t>
            </a:r>
            <a:endParaRPr/>
          </a:p>
          <a:p>
            <a:pPr indent="0" lvl="0" marL="0" rtl="0" algn="l">
              <a:lnSpc>
                <a:spcPct val="100000"/>
              </a:lnSpc>
              <a:spcBef>
                <a:spcPts val="1600"/>
              </a:spcBef>
              <a:spcAft>
                <a:spcPts val="0"/>
              </a:spcAft>
              <a:buNone/>
            </a:pPr>
            <a:r>
              <a:rPr lang="en"/>
              <a:t>Added more events which affect the health of the players these events  affect the the NPC’s with a higher DNA statistic of the same event type.</a:t>
            </a:r>
            <a:endParaRPr/>
          </a:p>
          <a:p>
            <a:pPr indent="0" lvl="0" marL="0" rtl="0" algn="l">
              <a:lnSpc>
                <a:spcPct val="100000"/>
              </a:lnSpc>
              <a:spcBef>
                <a:spcPts val="1600"/>
              </a:spcBef>
              <a:spcAft>
                <a:spcPts val="0"/>
              </a:spcAft>
              <a:buNone/>
            </a:pPr>
            <a:r>
              <a:rPr lang="en"/>
              <a:t>Added  better </a:t>
            </a:r>
            <a:r>
              <a:rPr lang="en"/>
              <a:t>collection</a:t>
            </a:r>
            <a:r>
              <a:rPr lang="en"/>
              <a:t> of data and made the graphs better show the increase of the tracked </a:t>
            </a:r>
            <a:r>
              <a:rPr lang="en"/>
              <a:t>statistic</a:t>
            </a:r>
            <a:r>
              <a:rPr lang="en"/>
              <a:t>.</a:t>
            </a:r>
            <a:endParaRPr/>
          </a:p>
          <a:p>
            <a:pPr indent="0" lvl="0" marL="0" rtl="0" algn="l">
              <a:lnSpc>
                <a:spcPct val="100000"/>
              </a:lnSpc>
              <a:spcBef>
                <a:spcPts val="1600"/>
              </a:spcBef>
              <a:spcAft>
                <a:spcPts val="1600"/>
              </a:spcAft>
              <a:buNone/>
            </a:pPr>
            <a:r>
              <a:rPr lang="en"/>
              <a:t>Created an output for Data as well this data is </a:t>
            </a:r>
            <a:r>
              <a:rPr lang="en"/>
              <a:t>outputted</a:t>
            </a:r>
            <a:r>
              <a:rPr lang="en"/>
              <a:t> to a text file  at the end of the run.Also added a reset to do multiple runs with one set of settings.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3" name="Shape 143"/>
        <p:cNvGrpSpPr/>
        <p:nvPr/>
      </p:nvGrpSpPr>
      <p:grpSpPr>
        <a:xfrm>
          <a:off x="0" y="0"/>
          <a:ext cx="0" cy="0"/>
          <a:chOff x="0" y="0"/>
          <a:chExt cx="0" cy="0"/>
        </a:xfrm>
      </p:grpSpPr>
      <p:sp>
        <p:nvSpPr>
          <p:cNvPr id="144" name="Google Shape;144;p23"/>
          <p:cNvSpPr txBox="1"/>
          <p:nvPr>
            <p:ph idx="1" type="body"/>
          </p:nvPr>
        </p:nvSpPr>
        <p:spPr>
          <a:xfrm>
            <a:off x="689100" y="1401350"/>
            <a:ext cx="7688700" cy="2261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Added a percentage of </a:t>
            </a:r>
            <a:r>
              <a:rPr lang="en"/>
              <a:t>NPCs</a:t>
            </a:r>
            <a:r>
              <a:rPr lang="en"/>
              <a:t> </a:t>
            </a:r>
            <a:r>
              <a:rPr lang="en"/>
              <a:t>affected</a:t>
            </a:r>
            <a:r>
              <a:rPr lang="en"/>
              <a:t> by the events and made an </a:t>
            </a:r>
            <a:r>
              <a:rPr lang="en"/>
              <a:t>indicator</a:t>
            </a:r>
            <a:r>
              <a:rPr lang="en"/>
              <a:t> which highlights them.</a:t>
            </a:r>
            <a:endParaRPr/>
          </a:p>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None/>
            </a:pPr>
            <a:r>
              <a:rPr lang="en"/>
              <a:t>Created a </a:t>
            </a:r>
            <a:r>
              <a:rPr lang="en"/>
              <a:t>statistics</a:t>
            </a:r>
            <a:r>
              <a:rPr lang="en"/>
              <a:t> File which show all of the gather data of </a:t>
            </a:r>
            <a:r>
              <a:rPr lang="en"/>
              <a:t>different</a:t>
            </a:r>
            <a:r>
              <a:rPr lang="en"/>
              <a:t> </a:t>
            </a:r>
            <a:r>
              <a:rPr lang="en"/>
              <a:t>variation</a:t>
            </a:r>
            <a:r>
              <a:rPr lang="en"/>
              <a:t> of  </a:t>
            </a:r>
            <a:r>
              <a:rPr lang="en"/>
              <a:t>Statistics</a:t>
            </a:r>
            <a:r>
              <a:rPr lang="en"/>
              <a:t> and how they compare to each other. </a:t>
            </a:r>
            <a:r>
              <a:rPr lang="en" u="sng">
                <a:solidFill>
                  <a:schemeClr val="hlink"/>
                </a:solidFill>
                <a:hlinkClick r:id="rId3"/>
              </a:rPr>
              <a:t>https://drive.google.com/open?id=1r7-gLxFz2D7vO-gM68zBUP6AkJWcbF9JqI8KnobQVUE</a:t>
            </a:r>
            <a:endParaRPr/>
          </a:p>
          <a:p>
            <a:pPr indent="0" lvl="0" marL="0" rtl="0" algn="l">
              <a:lnSpc>
                <a:spcPct val="100000"/>
              </a:lnSpc>
              <a:spcBef>
                <a:spcPts val="1600"/>
              </a:spcBef>
              <a:spcAft>
                <a:spcPts val="160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8" name="Shape 148"/>
        <p:cNvGrpSpPr/>
        <p:nvPr/>
      </p:nvGrpSpPr>
      <p:grpSpPr>
        <a:xfrm>
          <a:off x="0" y="0"/>
          <a:ext cx="0" cy="0"/>
          <a:chOff x="0" y="0"/>
          <a:chExt cx="0" cy="0"/>
        </a:xfrm>
      </p:grpSpPr>
      <p:sp>
        <p:nvSpPr>
          <p:cNvPr id="149" name="Google Shape;149;p24"/>
          <p:cNvSpPr txBox="1"/>
          <p:nvPr>
            <p:ph type="title"/>
          </p:nvPr>
        </p:nvSpPr>
        <p:spPr>
          <a:xfrm>
            <a:off x="245350" y="60597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Example Pictures</a:t>
            </a:r>
            <a:endParaRPr/>
          </a:p>
        </p:txBody>
      </p:sp>
      <p:pic>
        <p:nvPicPr>
          <p:cNvPr id="150" name="Google Shape;150;p24"/>
          <p:cNvPicPr preferRelativeResize="0"/>
          <p:nvPr/>
        </p:nvPicPr>
        <p:blipFill>
          <a:blip r:embed="rId3">
            <a:alphaModFix/>
          </a:blip>
          <a:stretch>
            <a:fillRect/>
          </a:stretch>
        </p:blipFill>
        <p:spPr>
          <a:xfrm>
            <a:off x="138950" y="1858350"/>
            <a:ext cx="4599826" cy="2538826"/>
          </a:xfrm>
          <a:prstGeom prst="rect">
            <a:avLst/>
          </a:prstGeom>
          <a:noFill/>
          <a:ln>
            <a:noFill/>
          </a:ln>
        </p:spPr>
      </p:pic>
      <p:pic>
        <p:nvPicPr>
          <p:cNvPr id="151" name="Google Shape;151;p24"/>
          <p:cNvPicPr preferRelativeResize="0"/>
          <p:nvPr/>
        </p:nvPicPr>
        <p:blipFill>
          <a:blip r:embed="rId4">
            <a:alphaModFix/>
          </a:blip>
          <a:stretch>
            <a:fillRect/>
          </a:stretch>
        </p:blipFill>
        <p:spPr>
          <a:xfrm>
            <a:off x="4958401" y="1959200"/>
            <a:ext cx="4086976" cy="2229454"/>
          </a:xfrm>
          <a:prstGeom prst="rect">
            <a:avLst/>
          </a:prstGeom>
          <a:noFill/>
          <a:ln>
            <a:noFill/>
          </a:ln>
        </p:spPr>
      </p:pic>
      <p:sp>
        <p:nvSpPr>
          <p:cNvPr id="152" name="Google Shape;152;p24"/>
          <p:cNvSpPr txBox="1"/>
          <p:nvPr/>
        </p:nvSpPr>
        <p:spPr>
          <a:xfrm>
            <a:off x="551325" y="1378325"/>
            <a:ext cx="1768200" cy="33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Main menu</a:t>
            </a:r>
            <a:endParaRPr>
              <a:latin typeface="Lato"/>
              <a:ea typeface="Lato"/>
              <a:cs typeface="Lato"/>
              <a:sym typeface="Lato"/>
            </a:endParaRPr>
          </a:p>
        </p:txBody>
      </p:sp>
      <p:sp>
        <p:nvSpPr>
          <p:cNvPr id="153" name="Google Shape;153;p24"/>
          <p:cNvSpPr txBox="1"/>
          <p:nvPr/>
        </p:nvSpPr>
        <p:spPr>
          <a:xfrm>
            <a:off x="5096450" y="1284425"/>
            <a:ext cx="2131500" cy="43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Main Play screen</a:t>
            </a:r>
            <a:endParaRPr>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7" name="Shape 157"/>
        <p:cNvGrpSpPr/>
        <p:nvPr/>
      </p:nvGrpSpPr>
      <p:grpSpPr>
        <a:xfrm>
          <a:off x="0" y="0"/>
          <a:ext cx="0" cy="0"/>
          <a:chOff x="0" y="0"/>
          <a:chExt cx="0" cy="0"/>
        </a:xfrm>
      </p:grpSpPr>
      <p:pic>
        <p:nvPicPr>
          <p:cNvPr id="158" name="Google Shape;158;p25"/>
          <p:cNvPicPr preferRelativeResize="0"/>
          <p:nvPr/>
        </p:nvPicPr>
        <p:blipFill rotWithShape="1">
          <a:blip r:embed="rId3">
            <a:alphaModFix/>
          </a:blip>
          <a:srcRect b="12409" l="0" r="0" t="-12410"/>
          <a:stretch/>
        </p:blipFill>
        <p:spPr>
          <a:xfrm>
            <a:off x="219625" y="764250"/>
            <a:ext cx="3883277" cy="1905000"/>
          </a:xfrm>
          <a:prstGeom prst="rect">
            <a:avLst/>
          </a:prstGeom>
          <a:noFill/>
          <a:ln>
            <a:noFill/>
          </a:ln>
        </p:spPr>
      </p:pic>
      <p:pic>
        <p:nvPicPr>
          <p:cNvPr id="159" name="Google Shape;159;p25"/>
          <p:cNvPicPr preferRelativeResize="0"/>
          <p:nvPr/>
        </p:nvPicPr>
        <p:blipFill>
          <a:blip r:embed="rId4">
            <a:alphaModFix/>
          </a:blip>
          <a:stretch>
            <a:fillRect/>
          </a:stretch>
        </p:blipFill>
        <p:spPr>
          <a:xfrm>
            <a:off x="7093325" y="2386852"/>
            <a:ext cx="1334250" cy="2689949"/>
          </a:xfrm>
          <a:prstGeom prst="rect">
            <a:avLst/>
          </a:prstGeom>
          <a:noFill/>
          <a:ln>
            <a:noFill/>
          </a:ln>
        </p:spPr>
      </p:pic>
      <p:pic>
        <p:nvPicPr>
          <p:cNvPr id="160" name="Google Shape;160;p25"/>
          <p:cNvPicPr preferRelativeResize="0"/>
          <p:nvPr/>
        </p:nvPicPr>
        <p:blipFill>
          <a:blip r:embed="rId5">
            <a:alphaModFix/>
          </a:blip>
          <a:stretch>
            <a:fillRect/>
          </a:stretch>
        </p:blipFill>
        <p:spPr>
          <a:xfrm>
            <a:off x="246517" y="3196475"/>
            <a:ext cx="2721050" cy="914425"/>
          </a:xfrm>
          <a:prstGeom prst="rect">
            <a:avLst/>
          </a:prstGeom>
          <a:noFill/>
          <a:ln>
            <a:noFill/>
          </a:ln>
        </p:spPr>
      </p:pic>
      <p:pic>
        <p:nvPicPr>
          <p:cNvPr id="161" name="Google Shape;161;p25"/>
          <p:cNvPicPr preferRelativeResize="0"/>
          <p:nvPr/>
        </p:nvPicPr>
        <p:blipFill>
          <a:blip r:embed="rId6">
            <a:alphaModFix/>
          </a:blip>
          <a:stretch>
            <a:fillRect/>
          </a:stretch>
        </p:blipFill>
        <p:spPr>
          <a:xfrm>
            <a:off x="6615251" y="1095325"/>
            <a:ext cx="1141750" cy="735100"/>
          </a:xfrm>
          <a:prstGeom prst="rect">
            <a:avLst/>
          </a:prstGeom>
          <a:noFill/>
          <a:ln>
            <a:noFill/>
          </a:ln>
        </p:spPr>
      </p:pic>
      <p:pic>
        <p:nvPicPr>
          <p:cNvPr id="162" name="Google Shape;162;p25"/>
          <p:cNvPicPr preferRelativeResize="0"/>
          <p:nvPr/>
        </p:nvPicPr>
        <p:blipFill rotWithShape="1">
          <a:blip r:embed="rId7">
            <a:alphaModFix/>
          </a:blip>
          <a:srcRect b="0" l="0" r="2562" t="0"/>
          <a:stretch/>
        </p:blipFill>
        <p:spPr>
          <a:xfrm>
            <a:off x="246525" y="4110900"/>
            <a:ext cx="2721050" cy="969250"/>
          </a:xfrm>
          <a:prstGeom prst="rect">
            <a:avLst/>
          </a:prstGeom>
          <a:noFill/>
          <a:ln>
            <a:noFill/>
          </a:ln>
        </p:spPr>
      </p:pic>
      <p:pic>
        <p:nvPicPr>
          <p:cNvPr id="163" name="Google Shape;163;p25"/>
          <p:cNvPicPr preferRelativeResize="0"/>
          <p:nvPr/>
        </p:nvPicPr>
        <p:blipFill>
          <a:blip r:embed="rId8">
            <a:alphaModFix/>
          </a:blip>
          <a:stretch>
            <a:fillRect/>
          </a:stretch>
        </p:blipFill>
        <p:spPr>
          <a:xfrm>
            <a:off x="4679574" y="1281925"/>
            <a:ext cx="921825" cy="941850"/>
          </a:xfrm>
          <a:prstGeom prst="rect">
            <a:avLst/>
          </a:prstGeom>
          <a:noFill/>
          <a:ln>
            <a:noFill/>
          </a:ln>
        </p:spPr>
      </p:pic>
      <p:pic>
        <p:nvPicPr>
          <p:cNvPr id="164" name="Google Shape;164;p25"/>
          <p:cNvPicPr preferRelativeResize="0"/>
          <p:nvPr/>
        </p:nvPicPr>
        <p:blipFill>
          <a:blip r:embed="rId9">
            <a:alphaModFix/>
          </a:blip>
          <a:stretch>
            <a:fillRect/>
          </a:stretch>
        </p:blipFill>
        <p:spPr>
          <a:xfrm>
            <a:off x="2967575" y="3196475"/>
            <a:ext cx="2666226" cy="914425"/>
          </a:xfrm>
          <a:prstGeom prst="rect">
            <a:avLst/>
          </a:prstGeom>
          <a:noFill/>
          <a:ln>
            <a:noFill/>
          </a:ln>
        </p:spPr>
      </p:pic>
      <p:pic>
        <p:nvPicPr>
          <p:cNvPr id="165" name="Google Shape;165;p25"/>
          <p:cNvPicPr preferRelativeResize="0"/>
          <p:nvPr/>
        </p:nvPicPr>
        <p:blipFill>
          <a:blip r:embed="rId10">
            <a:alphaModFix/>
          </a:blip>
          <a:stretch>
            <a:fillRect/>
          </a:stretch>
        </p:blipFill>
        <p:spPr>
          <a:xfrm>
            <a:off x="2967575" y="4110900"/>
            <a:ext cx="2666225" cy="969250"/>
          </a:xfrm>
          <a:prstGeom prst="rect">
            <a:avLst/>
          </a:prstGeom>
          <a:noFill/>
          <a:ln>
            <a:noFill/>
          </a:ln>
        </p:spPr>
      </p:pic>
      <p:sp>
        <p:nvSpPr>
          <p:cNvPr id="166" name="Google Shape;166;p25"/>
          <p:cNvSpPr txBox="1"/>
          <p:nvPr/>
        </p:nvSpPr>
        <p:spPr>
          <a:xfrm>
            <a:off x="246525" y="632025"/>
            <a:ext cx="1768200" cy="33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Main Npc plain</a:t>
            </a:r>
            <a:endParaRPr>
              <a:latin typeface="Lato"/>
              <a:ea typeface="Lato"/>
              <a:cs typeface="Lato"/>
              <a:sym typeface="Lato"/>
            </a:endParaRPr>
          </a:p>
        </p:txBody>
      </p:sp>
      <p:sp>
        <p:nvSpPr>
          <p:cNvPr id="167" name="Google Shape;167;p25"/>
          <p:cNvSpPr txBox="1"/>
          <p:nvPr/>
        </p:nvSpPr>
        <p:spPr>
          <a:xfrm>
            <a:off x="4213425" y="945625"/>
            <a:ext cx="2666100" cy="33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Highest </a:t>
            </a:r>
            <a:r>
              <a:rPr lang="en">
                <a:latin typeface="Lato"/>
                <a:ea typeface="Lato"/>
                <a:cs typeface="Lato"/>
                <a:sym typeface="Lato"/>
              </a:rPr>
              <a:t>Statistic</a:t>
            </a:r>
            <a:r>
              <a:rPr lang="en">
                <a:latin typeface="Lato"/>
                <a:ea typeface="Lato"/>
                <a:cs typeface="Lato"/>
                <a:sym typeface="Lato"/>
              </a:rPr>
              <a:t> tracker</a:t>
            </a:r>
            <a:endParaRPr>
              <a:latin typeface="Lato"/>
              <a:ea typeface="Lato"/>
              <a:cs typeface="Lato"/>
              <a:sym typeface="Lato"/>
            </a:endParaRPr>
          </a:p>
        </p:txBody>
      </p:sp>
      <p:sp>
        <p:nvSpPr>
          <p:cNvPr id="168" name="Google Shape;168;p25"/>
          <p:cNvSpPr txBox="1"/>
          <p:nvPr/>
        </p:nvSpPr>
        <p:spPr>
          <a:xfrm>
            <a:off x="6362300" y="759025"/>
            <a:ext cx="2666100" cy="33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If </a:t>
            </a:r>
            <a:r>
              <a:rPr lang="en">
                <a:latin typeface="Lato"/>
                <a:ea typeface="Lato"/>
                <a:cs typeface="Lato"/>
                <a:sym typeface="Lato"/>
              </a:rPr>
              <a:t>affected</a:t>
            </a:r>
            <a:r>
              <a:rPr lang="en">
                <a:latin typeface="Lato"/>
                <a:ea typeface="Lato"/>
                <a:cs typeface="Lato"/>
                <a:sym typeface="Lato"/>
              </a:rPr>
              <a:t> by an event tracker</a:t>
            </a:r>
            <a:endParaRPr>
              <a:latin typeface="Lato"/>
              <a:ea typeface="Lato"/>
              <a:cs typeface="Lato"/>
              <a:sym typeface="Lato"/>
            </a:endParaRPr>
          </a:p>
        </p:txBody>
      </p:sp>
      <p:sp>
        <p:nvSpPr>
          <p:cNvPr id="169" name="Google Shape;169;p25"/>
          <p:cNvSpPr txBox="1"/>
          <p:nvPr/>
        </p:nvSpPr>
        <p:spPr>
          <a:xfrm>
            <a:off x="6763875" y="2016950"/>
            <a:ext cx="2666100" cy="33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Side panel Statistics </a:t>
            </a:r>
            <a:endParaRPr>
              <a:latin typeface="Lato"/>
              <a:ea typeface="Lato"/>
              <a:cs typeface="Lato"/>
              <a:sym typeface="Lato"/>
            </a:endParaRPr>
          </a:p>
        </p:txBody>
      </p:sp>
      <p:sp>
        <p:nvSpPr>
          <p:cNvPr id="170" name="Google Shape;170;p25"/>
          <p:cNvSpPr txBox="1"/>
          <p:nvPr/>
        </p:nvSpPr>
        <p:spPr>
          <a:xfrm>
            <a:off x="1641450" y="2860175"/>
            <a:ext cx="2666100" cy="33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Different</a:t>
            </a:r>
            <a:r>
              <a:rPr lang="en">
                <a:latin typeface="Lato"/>
                <a:ea typeface="Lato"/>
                <a:cs typeface="Lato"/>
                <a:sym typeface="Lato"/>
              </a:rPr>
              <a:t> Statistics Graphs</a:t>
            </a:r>
            <a:endParaRPr>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4" name="Shape 174"/>
        <p:cNvGrpSpPr/>
        <p:nvPr/>
      </p:nvGrpSpPr>
      <p:grpSpPr>
        <a:xfrm>
          <a:off x="0" y="0"/>
          <a:ext cx="0" cy="0"/>
          <a:chOff x="0" y="0"/>
          <a:chExt cx="0" cy="0"/>
        </a:xfrm>
      </p:grpSpPr>
      <p:pic>
        <p:nvPicPr>
          <p:cNvPr id="175" name="Google Shape;175;p26"/>
          <p:cNvPicPr preferRelativeResize="0"/>
          <p:nvPr/>
        </p:nvPicPr>
        <p:blipFill>
          <a:blip r:embed="rId3">
            <a:alphaModFix/>
          </a:blip>
          <a:stretch>
            <a:fillRect/>
          </a:stretch>
        </p:blipFill>
        <p:spPr>
          <a:xfrm>
            <a:off x="347400" y="2277075"/>
            <a:ext cx="3632949" cy="712675"/>
          </a:xfrm>
          <a:prstGeom prst="rect">
            <a:avLst/>
          </a:prstGeom>
          <a:noFill/>
          <a:ln>
            <a:noFill/>
          </a:ln>
        </p:spPr>
      </p:pic>
      <p:pic>
        <p:nvPicPr>
          <p:cNvPr id="176" name="Google Shape;176;p26"/>
          <p:cNvPicPr preferRelativeResize="0"/>
          <p:nvPr/>
        </p:nvPicPr>
        <p:blipFill>
          <a:blip r:embed="rId4">
            <a:alphaModFix/>
          </a:blip>
          <a:stretch>
            <a:fillRect/>
          </a:stretch>
        </p:blipFill>
        <p:spPr>
          <a:xfrm>
            <a:off x="132200" y="3727775"/>
            <a:ext cx="6208076" cy="789325"/>
          </a:xfrm>
          <a:prstGeom prst="rect">
            <a:avLst/>
          </a:prstGeom>
          <a:noFill/>
          <a:ln>
            <a:noFill/>
          </a:ln>
        </p:spPr>
      </p:pic>
      <p:pic>
        <p:nvPicPr>
          <p:cNvPr id="177" name="Google Shape;177;p26"/>
          <p:cNvPicPr preferRelativeResize="0"/>
          <p:nvPr/>
        </p:nvPicPr>
        <p:blipFill>
          <a:blip r:embed="rId5">
            <a:alphaModFix/>
          </a:blip>
          <a:stretch>
            <a:fillRect/>
          </a:stretch>
        </p:blipFill>
        <p:spPr>
          <a:xfrm>
            <a:off x="5464000" y="998025"/>
            <a:ext cx="2695702" cy="2729750"/>
          </a:xfrm>
          <a:prstGeom prst="rect">
            <a:avLst/>
          </a:prstGeom>
          <a:noFill/>
          <a:ln>
            <a:noFill/>
          </a:ln>
        </p:spPr>
      </p:pic>
      <p:sp>
        <p:nvSpPr>
          <p:cNvPr id="178" name="Google Shape;178;p26"/>
          <p:cNvSpPr txBox="1"/>
          <p:nvPr/>
        </p:nvSpPr>
        <p:spPr>
          <a:xfrm>
            <a:off x="421350" y="1792800"/>
            <a:ext cx="2666100" cy="33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Output</a:t>
            </a:r>
            <a:r>
              <a:rPr lang="en">
                <a:latin typeface="Lato"/>
                <a:ea typeface="Lato"/>
                <a:cs typeface="Lato"/>
                <a:sym typeface="Lato"/>
              </a:rPr>
              <a:t> files</a:t>
            </a:r>
            <a:endParaRPr>
              <a:latin typeface="Lato"/>
              <a:ea typeface="Lato"/>
              <a:cs typeface="Lato"/>
              <a:sym typeface="Lato"/>
            </a:endParaRPr>
          </a:p>
        </p:txBody>
      </p:sp>
      <p:sp>
        <p:nvSpPr>
          <p:cNvPr id="179" name="Google Shape;179;p26"/>
          <p:cNvSpPr txBox="1"/>
          <p:nvPr/>
        </p:nvSpPr>
        <p:spPr>
          <a:xfrm>
            <a:off x="132200" y="3303350"/>
            <a:ext cx="2666100" cy="33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Output file  data</a:t>
            </a:r>
            <a:endParaRPr>
              <a:latin typeface="Lato"/>
              <a:ea typeface="Lato"/>
              <a:cs typeface="Lato"/>
              <a:sym typeface="Lato"/>
            </a:endParaRPr>
          </a:p>
        </p:txBody>
      </p:sp>
      <p:sp>
        <p:nvSpPr>
          <p:cNvPr id="180" name="Google Shape;180;p26"/>
          <p:cNvSpPr txBox="1"/>
          <p:nvPr/>
        </p:nvSpPr>
        <p:spPr>
          <a:xfrm>
            <a:off x="5478800" y="661725"/>
            <a:ext cx="2666100" cy="33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Settings </a:t>
            </a:r>
            <a:r>
              <a:rPr lang="en">
                <a:latin typeface="Lato"/>
                <a:ea typeface="Lato"/>
                <a:cs typeface="Lato"/>
                <a:sym typeface="Lato"/>
              </a:rPr>
              <a:t>file  data</a:t>
            </a:r>
            <a:endParaRPr>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4" name="Shape 184"/>
        <p:cNvGrpSpPr/>
        <p:nvPr/>
      </p:nvGrpSpPr>
      <p:grpSpPr>
        <a:xfrm>
          <a:off x="0" y="0"/>
          <a:ext cx="0" cy="0"/>
          <a:chOff x="0" y="0"/>
          <a:chExt cx="0" cy="0"/>
        </a:xfrm>
      </p:grpSpPr>
      <p:sp>
        <p:nvSpPr>
          <p:cNvPr id="185" name="Google Shape;185;p2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Noted Problems </a:t>
            </a:r>
            <a:endParaRPr/>
          </a:p>
        </p:txBody>
      </p:sp>
      <p:sp>
        <p:nvSpPr>
          <p:cNvPr id="186" name="Google Shape;186;p27"/>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Some of the problems that have come to may </a:t>
            </a:r>
            <a:r>
              <a:rPr lang="en"/>
              <a:t>occur</a:t>
            </a:r>
            <a:r>
              <a:rPr lang="en"/>
              <a:t> during the system running</a:t>
            </a:r>
            <a:endParaRPr/>
          </a:p>
          <a:p>
            <a:pPr indent="-311150" lvl="0" marL="457200" rtl="0" algn="l">
              <a:spcBef>
                <a:spcPts val="1600"/>
              </a:spcBef>
              <a:spcAft>
                <a:spcPts val="0"/>
              </a:spcAft>
              <a:buSzPts val="1300"/>
              <a:buChar char="●"/>
            </a:pPr>
            <a:r>
              <a:rPr lang="en"/>
              <a:t>A huge increase in population (population explodes causes data skew)</a:t>
            </a:r>
            <a:endParaRPr/>
          </a:p>
          <a:p>
            <a:pPr indent="-311150" lvl="0" marL="457200" rtl="0" algn="l">
              <a:spcBef>
                <a:spcPts val="0"/>
              </a:spcBef>
              <a:spcAft>
                <a:spcPts val="0"/>
              </a:spcAft>
              <a:buSzPts val="1300"/>
              <a:buChar char="●"/>
            </a:pPr>
            <a:r>
              <a:rPr lang="en"/>
              <a:t>NPC’s to far from each other   causes  npc to die off before reproduction</a:t>
            </a:r>
            <a:endParaRPr/>
          </a:p>
          <a:p>
            <a:pPr indent="-311150" lvl="0" marL="457200" rtl="0" algn="l">
              <a:spcBef>
                <a:spcPts val="0"/>
              </a:spcBef>
              <a:spcAft>
                <a:spcPts val="0"/>
              </a:spcAft>
              <a:buSzPts val="1300"/>
              <a:buChar char="●"/>
            </a:pPr>
            <a:r>
              <a:rPr lang="en"/>
              <a:t>High amounts of NPCs cause a reset to not fully work due to speed restraints </a:t>
            </a:r>
            <a:endParaRPr/>
          </a:p>
          <a:p>
            <a:pPr indent="-311150" lvl="0" marL="457200" rtl="0" algn="l">
              <a:spcBef>
                <a:spcPts val="0"/>
              </a:spcBef>
              <a:spcAft>
                <a:spcPts val="0"/>
              </a:spcAft>
              <a:buSzPts val="1300"/>
              <a:buChar char="●"/>
            </a:pPr>
            <a:r>
              <a:rPr lang="en"/>
              <a:t>High amounts of NPCs cause a lag due to hardware restrictions.</a:t>
            </a:r>
            <a:endParaRPr/>
          </a:p>
          <a:p>
            <a:pPr indent="0" lvl="0" marL="0" rtl="0" algn="l">
              <a:spcBef>
                <a:spcPts val="1600"/>
              </a:spcBef>
              <a:spcAft>
                <a:spcPts val="160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0" name="Shape 190"/>
        <p:cNvGrpSpPr/>
        <p:nvPr/>
      </p:nvGrpSpPr>
      <p:grpSpPr>
        <a:xfrm>
          <a:off x="0" y="0"/>
          <a:ext cx="0" cy="0"/>
          <a:chOff x="0" y="0"/>
          <a:chExt cx="0" cy="0"/>
        </a:xfrm>
      </p:grpSpPr>
      <p:sp>
        <p:nvSpPr>
          <p:cNvPr id="191" name="Google Shape;191;p2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t>
            </a:r>
            <a:r>
              <a:rPr lang="en"/>
              <a:t>onclusion</a:t>
            </a:r>
            <a:endParaRPr/>
          </a:p>
        </p:txBody>
      </p:sp>
      <p:sp>
        <p:nvSpPr>
          <p:cNvPr id="192" name="Google Shape;192;p28"/>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200"/>
              <a:buFont typeface="Arial"/>
              <a:buNone/>
            </a:pPr>
            <a:r>
              <a:rPr lang="en" sz="1100">
                <a:solidFill>
                  <a:srgbClr val="000000"/>
                </a:solidFill>
                <a:latin typeface="Calibri"/>
                <a:ea typeface="Calibri"/>
                <a:cs typeface="Calibri"/>
                <a:sym typeface="Calibri"/>
              </a:rPr>
              <a:t>In conclusion from the data that I have gather I show a quicker Growth  using either of the two different types of genetic algorithm mutation types.</a:t>
            </a:r>
            <a:endParaRPr sz="1100">
              <a:solidFill>
                <a:srgbClr val="000000"/>
              </a:solidFill>
              <a:latin typeface="Calibri"/>
              <a:ea typeface="Calibri"/>
              <a:cs typeface="Calibri"/>
              <a:sym typeface="Calibri"/>
            </a:endParaRPr>
          </a:p>
          <a:p>
            <a:pPr indent="0" lvl="0" marL="0" rtl="0" algn="l">
              <a:lnSpc>
                <a:spcPct val="100000"/>
              </a:lnSpc>
              <a:spcBef>
                <a:spcPts val="0"/>
              </a:spcBef>
              <a:spcAft>
                <a:spcPts val="0"/>
              </a:spcAft>
              <a:buClr>
                <a:srgbClr val="000000"/>
              </a:buClr>
              <a:buSzPts val="1200"/>
              <a:buFont typeface="Arial"/>
              <a:buNone/>
            </a:pPr>
            <a:r>
              <a:rPr lang="en" sz="1100">
                <a:solidFill>
                  <a:srgbClr val="000000"/>
                </a:solidFill>
                <a:latin typeface="Calibri"/>
                <a:ea typeface="Calibri"/>
                <a:cs typeface="Calibri"/>
                <a:sym typeface="Calibri"/>
              </a:rPr>
              <a:t>My Algorithm which takes multiple different variables into account when picking another NPC’s to reproduce with tend to grow at a quicker rate.</a:t>
            </a:r>
            <a:endParaRPr sz="1100">
              <a:solidFill>
                <a:srgbClr val="000000"/>
              </a:solidFill>
              <a:latin typeface="Calibri"/>
              <a:ea typeface="Calibri"/>
              <a:cs typeface="Calibri"/>
              <a:sym typeface="Calibri"/>
            </a:endParaRPr>
          </a:p>
          <a:p>
            <a:pPr indent="0" lvl="0" marL="0" rtl="0" algn="l">
              <a:lnSpc>
                <a:spcPct val="100000"/>
              </a:lnSpc>
              <a:spcBef>
                <a:spcPts val="0"/>
              </a:spcBef>
              <a:spcAft>
                <a:spcPts val="0"/>
              </a:spcAft>
              <a:buClr>
                <a:srgbClr val="000000"/>
              </a:buClr>
              <a:buSzPts val="1200"/>
              <a:buFont typeface="Arial"/>
              <a:buNone/>
            </a:pPr>
            <a:r>
              <a:t/>
            </a:r>
            <a:endParaRPr sz="1100">
              <a:solidFill>
                <a:srgbClr val="000000"/>
              </a:solidFill>
              <a:latin typeface="Calibri"/>
              <a:ea typeface="Calibri"/>
              <a:cs typeface="Calibri"/>
              <a:sym typeface="Calibri"/>
            </a:endParaRPr>
          </a:p>
          <a:p>
            <a:pPr indent="0" lvl="0" marL="0" rtl="0" algn="l">
              <a:lnSpc>
                <a:spcPct val="100000"/>
              </a:lnSpc>
              <a:spcBef>
                <a:spcPts val="0"/>
              </a:spcBef>
              <a:spcAft>
                <a:spcPts val="0"/>
              </a:spcAft>
              <a:buClr>
                <a:srgbClr val="000000"/>
              </a:buClr>
              <a:buSzPts val="1200"/>
              <a:buFont typeface="Arial"/>
              <a:buNone/>
            </a:pPr>
            <a:r>
              <a:rPr lang="en" sz="1100">
                <a:solidFill>
                  <a:srgbClr val="000000"/>
                </a:solidFill>
                <a:latin typeface="Calibri"/>
                <a:ea typeface="Calibri"/>
                <a:cs typeface="Calibri"/>
                <a:sym typeface="Calibri"/>
              </a:rPr>
              <a:t>This growth is specified to a certain statistic of an NPC’s which is predetermined  in settings </a:t>
            </a:r>
            <a:endParaRPr sz="1100">
              <a:solidFill>
                <a:srgbClr val="000000"/>
              </a:solidFill>
              <a:latin typeface="Calibri"/>
              <a:ea typeface="Calibri"/>
              <a:cs typeface="Calibri"/>
              <a:sym typeface="Calibri"/>
            </a:endParaRPr>
          </a:p>
          <a:p>
            <a:pPr indent="0" lvl="0" marL="0" rtl="0" algn="l">
              <a:lnSpc>
                <a:spcPct val="100000"/>
              </a:lnSpc>
              <a:spcBef>
                <a:spcPts val="0"/>
              </a:spcBef>
              <a:spcAft>
                <a:spcPts val="0"/>
              </a:spcAft>
              <a:buClr>
                <a:srgbClr val="000000"/>
              </a:buClr>
              <a:buSzPts val="1200"/>
              <a:buFont typeface="Arial"/>
              <a:buNone/>
            </a:pPr>
            <a:r>
              <a:t/>
            </a:r>
            <a:endParaRPr sz="1100">
              <a:solidFill>
                <a:srgbClr val="000000"/>
              </a:solidFill>
              <a:latin typeface="Calibri"/>
              <a:ea typeface="Calibri"/>
              <a:cs typeface="Calibri"/>
              <a:sym typeface="Calibri"/>
            </a:endParaRPr>
          </a:p>
          <a:p>
            <a:pPr indent="0" lvl="0" marL="0" rtl="0" algn="l">
              <a:lnSpc>
                <a:spcPct val="100000"/>
              </a:lnSpc>
              <a:spcBef>
                <a:spcPts val="0"/>
              </a:spcBef>
              <a:spcAft>
                <a:spcPts val="0"/>
              </a:spcAft>
              <a:buClr>
                <a:srgbClr val="000000"/>
              </a:buClr>
              <a:buSzPts val="1200"/>
              <a:buFont typeface="Arial"/>
              <a:buNone/>
            </a:pPr>
            <a:r>
              <a:rPr lang="en" sz="1100">
                <a:solidFill>
                  <a:srgbClr val="000000"/>
                </a:solidFill>
                <a:latin typeface="Calibri"/>
                <a:ea typeface="Calibri"/>
                <a:cs typeface="Calibri"/>
                <a:sym typeface="Calibri"/>
              </a:rPr>
              <a:t>I determined that for a long term steady growth most optimal and a ½ split mutation is best suited.</a:t>
            </a:r>
            <a:endParaRPr sz="1100">
              <a:solidFill>
                <a:srgbClr val="000000"/>
              </a:solidFill>
              <a:latin typeface="Calibri"/>
              <a:ea typeface="Calibri"/>
              <a:cs typeface="Calibri"/>
              <a:sym typeface="Calibri"/>
            </a:endParaRPr>
          </a:p>
          <a:p>
            <a:pPr indent="0" lvl="0" marL="0" rtl="0" algn="l">
              <a:lnSpc>
                <a:spcPct val="100000"/>
              </a:lnSpc>
              <a:spcBef>
                <a:spcPts val="0"/>
              </a:spcBef>
              <a:spcAft>
                <a:spcPts val="0"/>
              </a:spcAft>
              <a:buClr>
                <a:srgbClr val="000000"/>
              </a:buClr>
              <a:buSzPts val="1200"/>
              <a:buFont typeface="Arial"/>
              <a:buNone/>
            </a:pPr>
            <a:r>
              <a:t/>
            </a:r>
            <a:endParaRPr sz="1100">
              <a:solidFill>
                <a:srgbClr val="000000"/>
              </a:solidFill>
              <a:latin typeface="Calibri"/>
              <a:ea typeface="Calibri"/>
              <a:cs typeface="Calibri"/>
              <a:sym typeface="Calibri"/>
            </a:endParaRPr>
          </a:p>
          <a:p>
            <a:pPr indent="0" lvl="0" marL="0" rtl="0" algn="l">
              <a:lnSpc>
                <a:spcPct val="100000"/>
              </a:lnSpc>
              <a:spcBef>
                <a:spcPts val="0"/>
              </a:spcBef>
              <a:spcAft>
                <a:spcPts val="0"/>
              </a:spcAft>
              <a:buClr>
                <a:srgbClr val="000000"/>
              </a:buClr>
              <a:buSzPts val="1200"/>
              <a:buFont typeface="Arial"/>
              <a:buNone/>
            </a:pPr>
            <a:r>
              <a:rPr lang="en" sz="1100">
                <a:solidFill>
                  <a:srgbClr val="000000"/>
                </a:solidFill>
                <a:latin typeface="Calibri"/>
                <a:ea typeface="Calibri"/>
                <a:cs typeface="Calibri"/>
                <a:sym typeface="Calibri"/>
              </a:rPr>
              <a:t>While a quick growth in a short amount of time the most Appropriate and average mutation</a:t>
            </a:r>
            <a:endParaRPr sz="1100">
              <a:solidFill>
                <a:srgbClr val="000000"/>
              </a:solidFill>
              <a:latin typeface="Calibri"/>
              <a:ea typeface="Calibri"/>
              <a:cs typeface="Calibri"/>
              <a:sym typeface="Calibri"/>
            </a:endParaRPr>
          </a:p>
          <a:p>
            <a:pPr indent="0" lvl="0" marL="0" rtl="0" algn="l">
              <a:lnSpc>
                <a:spcPct val="100000"/>
              </a:lnSpc>
              <a:spcBef>
                <a:spcPts val="0"/>
              </a:spcBef>
              <a:spcAft>
                <a:spcPts val="0"/>
              </a:spcAft>
              <a:buClr>
                <a:srgbClr val="000000"/>
              </a:buClr>
              <a:buSzPts val="1200"/>
              <a:buFont typeface="Arial"/>
              <a:buNone/>
            </a:pPr>
            <a:r>
              <a:rPr lang="en" sz="1100">
                <a:solidFill>
                  <a:srgbClr val="000000"/>
                </a:solidFill>
                <a:latin typeface="Calibri"/>
                <a:ea typeface="Calibri"/>
                <a:cs typeface="Calibri"/>
                <a:sym typeface="Calibri"/>
              </a:rPr>
              <a:t> </a:t>
            </a:r>
            <a:endParaRPr sz="10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6" name="Shape 196"/>
        <p:cNvGrpSpPr/>
        <p:nvPr/>
      </p:nvGrpSpPr>
      <p:grpSpPr>
        <a:xfrm>
          <a:off x="0" y="0"/>
          <a:ext cx="0" cy="0"/>
          <a:chOff x="0" y="0"/>
          <a:chExt cx="0" cy="0"/>
        </a:xfrm>
      </p:grpSpPr>
      <p:sp>
        <p:nvSpPr>
          <p:cNvPr id="197" name="Google Shape;197;p2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Questions ?</a:t>
            </a:r>
            <a:endParaRPr/>
          </a:p>
        </p:txBody>
      </p:sp>
      <p:pic>
        <p:nvPicPr>
          <p:cNvPr descr="Image result for question mark png&quot;" id="198" name="Google Shape;198;p29"/>
          <p:cNvPicPr preferRelativeResize="0"/>
          <p:nvPr/>
        </p:nvPicPr>
        <p:blipFill>
          <a:blip r:embed="rId3">
            <a:alphaModFix/>
          </a:blip>
          <a:stretch>
            <a:fillRect/>
          </a:stretch>
        </p:blipFill>
        <p:spPr>
          <a:xfrm>
            <a:off x="4071150" y="1396275"/>
            <a:ext cx="2071300" cy="31957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1" name="Shape 91"/>
        <p:cNvGrpSpPr/>
        <p:nvPr/>
      </p:nvGrpSpPr>
      <p:grpSpPr>
        <a:xfrm>
          <a:off x="0" y="0"/>
          <a:ext cx="0" cy="0"/>
          <a:chOff x="0" y="0"/>
          <a:chExt cx="0" cy="0"/>
        </a:xfrm>
      </p:grpSpPr>
      <p:sp>
        <p:nvSpPr>
          <p:cNvPr id="92" name="Google Shape;92;p1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Main topic intro 	</a:t>
            </a:r>
            <a:endParaRPr/>
          </a:p>
        </p:txBody>
      </p:sp>
      <p:sp>
        <p:nvSpPr>
          <p:cNvPr id="93" name="Google Shape;93;p1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The use of  a Genetic algorithm to create a growing NPC population with an overarching Goal  </a:t>
            </a:r>
            <a:endParaRPr/>
          </a:p>
          <a:p>
            <a:pPr indent="0" lvl="0" marL="0" rtl="0" algn="l">
              <a:spcBef>
                <a:spcPts val="1600"/>
              </a:spcBef>
              <a:spcAft>
                <a:spcPts val="16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7" name="Shape 97"/>
        <p:cNvGrpSpPr/>
        <p:nvPr/>
      </p:nvGrpSpPr>
      <p:grpSpPr>
        <a:xfrm>
          <a:off x="0" y="0"/>
          <a:ext cx="0" cy="0"/>
          <a:chOff x="0" y="0"/>
          <a:chExt cx="0" cy="0"/>
        </a:xfrm>
      </p:grpSpPr>
      <p:sp>
        <p:nvSpPr>
          <p:cNvPr id="98" name="Google Shape;98;p1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Why I chose this topic </a:t>
            </a:r>
            <a:endParaRPr/>
          </a:p>
        </p:txBody>
      </p:sp>
      <p:sp>
        <p:nvSpPr>
          <p:cNvPr id="99" name="Google Shape;99;p1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choose this topic because I want to explore the Idea of </a:t>
            </a:r>
            <a:r>
              <a:rPr lang="en"/>
              <a:t>using</a:t>
            </a:r>
            <a:r>
              <a:rPr lang="en"/>
              <a:t> a genetic </a:t>
            </a:r>
            <a:r>
              <a:rPr lang="en"/>
              <a:t>algorithm</a:t>
            </a:r>
            <a:r>
              <a:rPr lang="en"/>
              <a:t> to create a more </a:t>
            </a:r>
            <a:r>
              <a:rPr lang="en">
                <a:solidFill>
                  <a:srgbClr val="6FA8DC"/>
                </a:solidFill>
              </a:rPr>
              <a:t>realistic feeling</a:t>
            </a:r>
            <a:r>
              <a:rPr lang="en"/>
              <a:t> with a </a:t>
            </a:r>
            <a:r>
              <a:rPr lang="en">
                <a:solidFill>
                  <a:srgbClr val="6FA8DC"/>
                </a:solidFill>
              </a:rPr>
              <a:t>overarching  end goal for the NPC population</a:t>
            </a:r>
            <a:r>
              <a:rPr lang="en"/>
              <a:t>.</a:t>
            </a:r>
            <a:endParaRPr/>
          </a:p>
          <a:p>
            <a:pPr indent="0" lvl="0" marL="0" rtl="0" algn="l">
              <a:spcBef>
                <a:spcPts val="1600"/>
              </a:spcBef>
              <a:spcAft>
                <a:spcPts val="1600"/>
              </a:spcAft>
              <a:buNone/>
            </a:pPr>
            <a:r>
              <a:rPr lang="en"/>
              <a:t>I wanted to explore this area because through my research I could not find many games which used a technique like this.</a:t>
            </a:r>
            <a:r>
              <a:rPr lang="en">
                <a:solidFill>
                  <a:srgbClr val="6FA8DC"/>
                </a:solidFill>
              </a:rPr>
              <a:t>Mostly games with NPC population used pre scripted sequence or a basic </a:t>
            </a:r>
            <a:r>
              <a:rPr lang="en">
                <a:solidFill>
                  <a:srgbClr val="6FA8DC"/>
                </a:solidFill>
              </a:rPr>
              <a:t>algorithm</a:t>
            </a:r>
            <a:r>
              <a:rPr lang="en"/>
              <a:t> which increase the population based on other factors.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3" name="Shape 103"/>
        <p:cNvGrpSpPr/>
        <p:nvPr/>
      </p:nvGrpSpPr>
      <p:grpSpPr>
        <a:xfrm>
          <a:off x="0" y="0"/>
          <a:ext cx="0" cy="0"/>
          <a:chOff x="0" y="0"/>
          <a:chExt cx="0" cy="0"/>
        </a:xfrm>
      </p:grpSpPr>
      <p:sp>
        <p:nvSpPr>
          <p:cNvPr id="104" name="Google Shape;104;p1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this project will consist of </a:t>
            </a:r>
            <a:endParaRPr/>
          </a:p>
        </p:txBody>
      </p:sp>
      <p:sp>
        <p:nvSpPr>
          <p:cNvPr id="105" name="Google Shape;105;p16"/>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a:t>
            </a:r>
            <a:r>
              <a:rPr lang="en"/>
              <a:t>research</a:t>
            </a:r>
            <a:r>
              <a:rPr lang="en"/>
              <a:t> Project will consist of a look into </a:t>
            </a:r>
            <a:r>
              <a:rPr lang="en">
                <a:solidFill>
                  <a:srgbClr val="6FA8DC"/>
                </a:solidFill>
              </a:rPr>
              <a:t>what causes a NPC population to fail</a:t>
            </a:r>
            <a:r>
              <a:rPr lang="en"/>
              <a:t>.</a:t>
            </a:r>
            <a:endParaRPr/>
          </a:p>
          <a:p>
            <a:pPr indent="0" lvl="0" marL="0" rtl="0" algn="l">
              <a:spcBef>
                <a:spcPts val="1600"/>
              </a:spcBef>
              <a:spcAft>
                <a:spcPts val="0"/>
              </a:spcAft>
              <a:buNone/>
            </a:pPr>
            <a:r>
              <a:rPr lang="en"/>
              <a:t>What </a:t>
            </a:r>
            <a:r>
              <a:rPr lang="en">
                <a:solidFill>
                  <a:srgbClr val="6FA8DC"/>
                </a:solidFill>
              </a:rPr>
              <a:t>types of methods</a:t>
            </a:r>
            <a:r>
              <a:rPr lang="en"/>
              <a:t> within a genetic </a:t>
            </a:r>
            <a:r>
              <a:rPr lang="en"/>
              <a:t>algorithm</a:t>
            </a:r>
            <a:r>
              <a:rPr lang="en"/>
              <a:t> can be used to create more varied NPC population (</a:t>
            </a:r>
            <a:r>
              <a:rPr lang="en">
                <a:solidFill>
                  <a:srgbClr val="6FA8DC"/>
                </a:solidFill>
              </a:rPr>
              <a:t>Different</a:t>
            </a:r>
            <a:r>
              <a:rPr lang="en">
                <a:solidFill>
                  <a:srgbClr val="6FA8DC"/>
                </a:solidFill>
              </a:rPr>
              <a:t> crossover , Mutation and reproduction methods</a:t>
            </a:r>
            <a:r>
              <a:rPr lang="en"/>
              <a:t>)</a:t>
            </a:r>
            <a:endParaRPr/>
          </a:p>
          <a:p>
            <a:pPr indent="0" lvl="0" marL="0" rtl="0" algn="l">
              <a:spcBef>
                <a:spcPts val="1600"/>
              </a:spcBef>
              <a:spcAft>
                <a:spcPts val="0"/>
              </a:spcAft>
              <a:buNone/>
            </a:pPr>
            <a:r>
              <a:rPr lang="en"/>
              <a:t>How these methods </a:t>
            </a:r>
            <a:r>
              <a:rPr lang="en">
                <a:solidFill>
                  <a:srgbClr val="6FA8DC"/>
                </a:solidFill>
              </a:rPr>
              <a:t>compare to a prescripted</a:t>
            </a:r>
            <a:r>
              <a:rPr lang="en"/>
              <a:t>  NPC population.</a:t>
            </a:r>
            <a:endParaRPr/>
          </a:p>
          <a:p>
            <a:pPr indent="0" lvl="0" marL="0" rtl="0" algn="l">
              <a:spcBef>
                <a:spcPts val="1600"/>
              </a:spcBef>
              <a:spcAft>
                <a:spcPts val="1600"/>
              </a:spcAft>
              <a:buNone/>
            </a:pPr>
            <a:r>
              <a:rPr lang="en"/>
              <a:t>How could this </a:t>
            </a:r>
            <a:r>
              <a:rPr lang="en">
                <a:solidFill>
                  <a:srgbClr val="6FA8DC"/>
                </a:solidFill>
              </a:rPr>
              <a:t>Research be </a:t>
            </a:r>
            <a:r>
              <a:rPr lang="en">
                <a:solidFill>
                  <a:srgbClr val="6FA8DC"/>
                </a:solidFill>
              </a:rPr>
              <a:t>implemented</a:t>
            </a:r>
            <a:r>
              <a:rPr lang="en">
                <a:solidFill>
                  <a:srgbClr val="6FA8DC"/>
                </a:solidFill>
              </a:rPr>
              <a:t> into Projects in the future</a:t>
            </a:r>
            <a:r>
              <a:rPr lang="en"/>
              <a:t>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9" name="Shape 109"/>
        <p:cNvGrpSpPr/>
        <p:nvPr/>
      </p:nvGrpSpPr>
      <p:grpSpPr>
        <a:xfrm>
          <a:off x="0" y="0"/>
          <a:ext cx="0" cy="0"/>
          <a:chOff x="0" y="0"/>
          <a:chExt cx="0" cy="0"/>
        </a:xfrm>
      </p:grpSpPr>
      <p:sp>
        <p:nvSpPr>
          <p:cNvPr id="110" name="Google Shape;110;p1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Research done</a:t>
            </a:r>
            <a:endParaRPr/>
          </a:p>
        </p:txBody>
      </p:sp>
      <p:sp>
        <p:nvSpPr>
          <p:cNvPr id="111" name="Google Shape;111;p17"/>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far i have researched </a:t>
            </a:r>
            <a:r>
              <a:rPr lang="en"/>
              <a:t>different</a:t>
            </a:r>
            <a:r>
              <a:rPr lang="en"/>
              <a:t> types of genetic </a:t>
            </a:r>
            <a:r>
              <a:rPr lang="en"/>
              <a:t>algorithms</a:t>
            </a:r>
            <a:r>
              <a:rPr lang="en"/>
              <a:t> used in games today and what they are </a:t>
            </a:r>
            <a:r>
              <a:rPr lang="en"/>
              <a:t>usually</a:t>
            </a:r>
            <a:r>
              <a:rPr lang="en"/>
              <a:t> used for within these gam</a:t>
            </a:r>
            <a:r>
              <a:rPr lang="en"/>
              <a:t>es </a:t>
            </a:r>
            <a:endParaRPr/>
          </a:p>
          <a:p>
            <a:pPr indent="0" lvl="0" marL="0" rtl="0" algn="l">
              <a:spcBef>
                <a:spcPts val="1600"/>
              </a:spcBef>
              <a:spcAft>
                <a:spcPts val="0"/>
              </a:spcAft>
              <a:buNone/>
            </a:pPr>
            <a:r>
              <a:rPr lang="en"/>
              <a:t>Such examples of these games are </a:t>
            </a:r>
            <a:r>
              <a:rPr lang="en">
                <a:solidFill>
                  <a:srgbClr val="6FA8DC"/>
                </a:solidFill>
              </a:rPr>
              <a:t>Massive chalice</a:t>
            </a:r>
            <a:r>
              <a:rPr lang="en"/>
              <a:t> by Double Fine this game is a strategy game which uses a genetic algorithm which allows the player to</a:t>
            </a:r>
            <a:r>
              <a:rPr lang="en">
                <a:solidFill>
                  <a:srgbClr val="6FA8DC"/>
                </a:solidFill>
              </a:rPr>
              <a:t> pair heros</a:t>
            </a:r>
            <a:r>
              <a:rPr lang="en"/>
              <a:t> to create a new child hero of mixed Genetics </a:t>
            </a:r>
            <a:endParaRPr/>
          </a:p>
          <a:p>
            <a:pPr indent="0" lvl="0" marL="0" rtl="0" algn="l">
              <a:spcBef>
                <a:spcPts val="1600"/>
              </a:spcBef>
              <a:spcAft>
                <a:spcPts val="1600"/>
              </a:spcAft>
              <a:buNone/>
            </a:pPr>
            <a:r>
              <a:rPr lang="en"/>
              <a:t>Another Example is </a:t>
            </a:r>
            <a:r>
              <a:rPr lang="en">
                <a:solidFill>
                  <a:srgbClr val="6FA8DC"/>
                </a:solidFill>
              </a:rPr>
              <a:t>Darwin's Dinner </a:t>
            </a:r>
            <a:r>
              <a:rPr lang="en"/>
              <a:t> by Double Fine which uses a Genetic algorithm to create a </a:t>
            </a:r>
            <a:r>
              <a:rPr lang="en">
                <a:solidFill>
                  <a:srgbClr val="6FA8DC"/>
                </a:solidFill>
              </a:rPr>
              <a:t>new population of creatures each year cycle based on remain creatures</a:t>
            </a:r>
            <a:r>
              <a:rPr lang="en"/>
              <a:t> in the world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5" name="Shape 115"/>
        <p:cNvGrpSpPr/>
        <p:nvPr/>
      </p:nvGrpSpPr>
      <p:grpSpPr>
        <a:xfrm>
          <a:off x="0" y="0"/>
          <a:ext cx="0" cy="0"/>
          <a:chOff x="0" y="0"/>
          <a:chExt cx="0" cy="0"/>
        </a:xfrm>
      </p:grpSpPr>
      <p:sp>
        <p:nvSpPr>
          <p:cNvPr id="116" name="Google Shape;116;p18"/>
          <p:cNvSpPr txBox="1"/>
          <p:nvPr>
            <p:ph idx="1" type="body"/>
          </p:nvPr>
        </p:nvSpPr>
        <p:spPr>
          <a:xfrm>
            <a:off x="727650" y="1441200"/>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Some other Research which i have done is </a:t>
            </a:r>
            <a:r>
              <a:rPr lang="en"/>
              <a:t>Different</a:t>
            </a:r>
            <a:r>
              <a:rPr lang="en"/>
              <a:t> Methods of </a:t>
            </a:r>
            <a:r>
              <a:rPr lang="en">
                <a:solidFill>
                  <a:srgbClr val="3D85C6"/>
                </a:solidFill>
              </a:rPr>
              <a:t>Crossover</a:t>
            </a:r>
            <a:r>
              <a:rPr lang="en"/>
              <a:t> of DNA within Genetic </a:t>
            </a:r>
            <a:r>
              <a:rPr lang="en"/>
              <a:t>algorithms</a:t>
            </a:r>
            <a:endParaRPr/>
          </a:p>
          <a:p>
            <a:pPr indent="-311150" lvl="0" marL="457200" rtl="0" algn="l">
              <a:spcBef>
                <a:spcPts val="1600"/>
              </a:spcBef>
              <a:spcAft>
                <a:spcPts val="0"/>
              </a:spcAft>
              <a:buSzPts val="1300"/>
              <a:buChar char="●"/>
            </a:pPr>
            <a:r>
              <a:rPr lang="en"/>
              <a:t>Single point , Two-point crossover,   </a:t>
            </a:r>
            <a:endParaRPr/>
          </a:p>
          <a:p>
            <a:pPr indent="-311150" lvl="0" marL="457200" rtl="0" algn="l">
              <a:spcBef>
                <a:spcPts val="0"/>
              </a:spcBef>
              <a:spcAft>
                <a:spcPts val="0"/>
              </a:spcAft>
              <a:buSzPts val="1300"/>
              <a:buChar char="●"/>
            </a:pPr>
            <a:r>
              <a:rPr lang="en"/>
              <a:t>Uniform crossover, </a:t>
            </a:r>
            <a:endParaRPr/>
          </a:p>
          <a:p>
            <a:pPr indent="-311150" lvl="0" marL="457200" rtl="0" algn="l">
              <a:spcBef>
                <a:spcPts val="0"/>
              </a:spcBef>
              <a:spcAft>
                <a:spcPts val="0"/>
              </a:spcAft>
              <a:buSzPts val="1300"/>
              <a:buChar char="●"/>
            </a:pPr>
            <a:r>
              <a:rPr lang="en"/>
              <a:t>Whole arithmetic recombination, </a:t>
            </a:r>
            <a:endParaRPr/>
          </a:p>
          <a:p>
            <a:pPr indent="-311150" lvl="0" marL="457200" rtl="0" algn="l">
              <a:spcBef>
                <a:spcPts val="0"/>
              </a:spcBef>
              <a:spcAft>
                <a:spcPts val="0"/>
              </a:spcAft>
              <a:buSzPts val="1300"/>
              <a:buChar char="●"/>
            </a:pPr>
            <a:r>
              <a:rPr lang="en"/>
              <a:t>Davis’ order crossover</a:t>
            </a:r>
            <a:endParaRPr/>
          </a:p>
          <a:p>
            <a:pPr indent="0" lvl="0" marL="0" rtl="0" algn="l">
              <a:spcBef>
                <a:spcPts val="1600"/>
              </a:spcBef>
              <a:spcAft>
                <a:spcPts val="160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0" name="Shape 120"/>
        <p:cNvGrpSpPr/>
        <p:nvPr/>
      </p:nvGrpSpPr>
      <p:grpSpPr>
        <a:xfrm>
          <a:off x="0" y="0"/>
          <a:ext cx="0" cy="0"/>
          <a:chOff x="0" y="0"/>
          <a:chExt cx="0" cy="0"/>
        </a:xfrm>
      </p:grpSpPr>
      <p:sp>
        <p:nvSpPr>
          <p:cNvPr id="121" name="Google Shape;121;p1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Progress </a:t>
            </a:r>
            <a:r>
              <a:rPr lang="en"/>
              <a:t>so</a:t>
            </a:r>
            <a:r>
              <a:rPr lang="en"/>
              <a:t> far (first Review)</a:t>
            </a:r>
            <a:endParaRPr/>
          </a:p>
        </p:txBody>
      </p:sp>
      <p:sp>
        <p:nvSpPr>
          <p:cNvPr id="122" name="Google Shape;122;p19"/>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progres that I </a:t>
            </a:r>
            <a:r>
              <a:rPr lang="en"/>
              <a:t>have</a:t>
            </a:r>
            <a:r>
              <a:rPr lang="en"/>
              <a:t> completed so far is setting up an </a:t>
            </a:r>
            <a:r>
              <a:rPr lang="en">
                <a:solidFill>
                  <a:srgbClr val="6FA8DC"/>
                </a:solidFill>
              </a:rPr>
              <a:t>initial</a:t>
            </a:r>
            <a:r>
              <a:rPr lang="en">
                <a:solidFill>
                  <a:srgbClr val="6FA8DC"/>
                </a:solidFill>
              </a:rPr>
              <a:t> project structure</a:t>
            </a:r>
            <a:r>
              <a:rPr lang="en"/>
              <a:t> .</a:t>
            </a:r>
            <a:endParaRPr/>
          </a:p>
          <a:p>
            <a:pPr indent="0" lvl="0" marL="0" rtl="0" algn="l">
              <a:spcBef>
                <a:spcPts val="1600"/>
              </a:spcBef>
              <a:spcAft>
                <a:spcPts val="0"/>
              </a:spcAft>
              <a:buNone/>
            </a:pPr>
            <a:r>
              <a:rPr lang="en"/>
              <a:t>In this </a:t>
            </a:r>
            <a:r>
              <a:rPr lang="en"/>
              <a:t>initial</a:t>
            </a:r>
            <a:r>
              <a:rPr lang="en"/>
              <a:t> project I have created an </a:t>
            </a:r>
            <a:r>
              <a:rPr lang="en">
                <a:solidFill>
                  <a:srgbClr val="6FA8DC"/>
                </a:solidFill>
              </a:rPr>
              <a:t>npc class</a:t>
            </a:r>
            <a:r>
              <a:rPr lang="en"/>
              <a:t> which when initialized spawns an NPC </a:t>
            </a:r>
            <a:r>
              <a:rPr lang="en"/>
              <a:t>character</a:t>
            </a:r>
            <a:r>
              <a:rPr lang="en"/>
              <a:t> in the world. </a:t>
            </a:r>
            <a:endParaRPr/>
          </a:p>
          <a:p>
            <a:pPr indent="0" lvl="0" marL="0" rtl="0" algn="l">
              <a:spcBef>
                <a:spcPts val="1600"/>
              </a:spcBef>
              <a:spcAft>
                <a:spcPts val="0"/>
              </a:spcAft>
              <a:buNone/>
            </a:pPr>
            <a:r>
              <a:rPr lang="en"/>
              <a:t>These Npc </a:t>
            </a:r>
            <a:r>
              <a:rPr lang="en"/>
              <a:t>characters</a:t>
            </a:r>
            <a:r>
              <a:rPr lang="en"/>
              <a:t> are created when two npcs which are of opposite gender and are currently </a:t>
            </a:r>
            <a:r>
              <a:rPr lang="en"/>
              <a:t>available</a:t>
            </a:r>
            <a:r>
              <a:rPr lang="en"/>
              <a:t> to reproduce (</a:t>
            </a:r>
            <a:r>
              <a:rPr lang="en">
                <a:solidFill>
                  <a:srgbClr val="6FA8DC"/>
                </a:solidFill>
              </a:rPr>
              <a:t>reproduction</a:t>
            </a:r>
            <a:r>
              <a:rPr lang="en"/>
              <a:t> timer = 0). </a:t>
            </a:r>
            <a:endParaRPr/>
          </a:p>
          <a:p>
            <a:pPr indent="0" lvl="0" marL="0" rtl="0" algn="l">
              <a:spcBef>
                <a:spcPts val="1600"/>
              </a:spcBef>
              <a:spcAft>
                <a:spcPts val="1600"/>
              </a:spcAft>
              <a:buNone/>
            </a:pPr>
            <a:r>
              <a:rPr lang="en"/>
              <a:t>When theses conditions are meet the new</a:t>
            </a:r>
            <a:r>
              <a:rPr lang="en">
                <a:solidFill>
                  <a:srgbClr val="6FA8DC"/>
                </a:solidFill>
              </a:rPr>
              <a:t> NPC </a:t>
            </a:r>
            <a:r>
              <a:rPr lang="en">
                <a:solidFill>
                  <a:srgbClr val="6FA8DC"/>
                </a:solidFill>
              </a:rPr>
              <a:t>inherits</a:t>
            </a:r>
            <a:r>
              <a:rPr lang="en">
                <a:solidFill>
                  <a:srgbClr val="6FA8DC"/>
                </a:solidFill>
              </a:rPr>
              <a:t> the parents DNA</a:t>
            </a:r>
            <a:r>
              <a:rPr lang="en"/>
              <a:t> </a:t>
            </a:r>
            <a:r>
              <a:rPr lang="en"/>
              <a:t>using</a:t>
            </a:r>
            <a:r>
              <a:rPr lang="en"/>
              <a:t> a simplistic 1 point crossover this means that the first half of the 1st parents DNA string and the second half of the second parents DNA string are combined and given to the new child NPC.</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6" name="Shape 126"/>
        <p:cNvGrpSpPr/>
        <p:nvPr/>
      </p:nvGrpSpPr>
      <p:grpSpPr>
        <a:xfrm>
          <a:off x="0" y="0"/>
          <a:ext cx="0" cy="0"/>
          <a:chOff x="0" y="0"/>
          <a:chExt cx="0" cy="0"/>
        </a:xfrm>
      </p:grpSpPr>
      <p:sp>
        <p:nvSpPr>
          <p:cNvPr id="127" name="Google Shape;127;p20"/>
          <p:cNvSpPr txBox="1"/>
          <p:nvPr>
            <p:ph idx="1" type="body"/>
          </p:nvPr>
        </p:nvSpPr>
        <p:spPr>
          <a:xfrm>
            <a:off x="807750" y="1300925"/>
            <a:ext cx="75285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new </a:t>
            </a:r>
            <a:r>
              <a:rPr lang="en">
                <a:solidFill>
                  <a:srgbClr val="6FA8DC"/>
                </a:solidFill>
              </a:rPr>
              <a:t>DNA string then is then mutated</a:t>
            </a:r>
            <a:r>
              <a:rPr lang="en"/>
              <a:t> the </a:t>
            </a:r>
            <a:r>
              <a:rPr lang="en"/>
              <a:t>mutation</a:t>
            </a:r>
            <a:r>
              <a:rPr lang="en"/>
              <a:t> method that I am </a:t>
            </a:r>
            <a:r>
              <a:rPr lang="en"/>
              <a:t>using</a:t>
            </a:r>
            <a:r>
              <a:rPr lang="en"/>
              <a:t> for the Demo is one which adds or subtracts a number based on predetermined </a:t>
            </a:r>
            <a:r>
              <a:rPr lang="en"/>
              <a:t>variable.</a:t>
            </a:r>
            <a:endParaRPr/>
          </a:p>
          <a:p>
            <a:pPr indent="0" lvl="0" marL="0" rtl="0" algn="l">
              <a:spcBef>
                <a:spcPts val="1600"/>
              </a:spcBef>
              <a:spcAft>
                <a:spcPts val="0"/>
              </a:spcAft>
              <a:buNone/>
            </a:pPr>
            <a:r>
              <a:rPr lang="en"/>
              <a:t>Other Progress includes </a:t>
            </a:r>
            <a:r>
              <a:rPr lang="en">
                <a:solidFill>
                  <a:srgbClr val="6FA8DC"/>
                </a:solidFill>
              </a:rPr>
              <a:t>displaying of statistics </a:t>
            </a:r>
            <a:r>
              <a:rPr lang="en"/>
              <a:t>of the NPCs. </a:t>
            </a:r>
            <a:r>
              <a:rPr lang="en">
                <a:solidFill>
                  <a:srgbClr val="6FA8DC"/>
                </a:solidFill>
              </a:rPr>
              <a:t>Generation, age Health.</a:t>
            </a:r>
            <a:endParaRPr>
              <a:solidFill>
                <a:srgbClr val="6FA8DC"/>
              </a:solidFill>
            </a:endParaRPr>
          </a:p>
          <a:p>
            <a:pPr indent="0" lvl="0" marL="0" rtl="0" algn="l">
              <a:spcBef>
                <a:spcPts val="1600"/>
              </a:spcBef>
              <a:spcAft>
                <a:spcPts val="0"/>
              </a:spcAft>
              <a:buNone/>
            </a:pPr>
            <a:r>
              <a:rPr lang="en"/>
              <a:t>As Well as</a:t>
            </a:r>
            <a:r>
              <a:rPr lang="en">
                <a:solidFill>
                  <a:srgbClr val="6FA8DC"/>
                </a:solidFill>
              </a:rPr>
              <a:t> age restriction for reproduction</a:t>
            </a:r>
            <a:r>
              <a:rPr lang="en"/>
              <a:t> as well as an </a:t>
            </a:r>
            <a:r>
              <a:rPr lang="en">
                <a:solidFill>
                  <a:srgbClr val="6FA8DC"/>
                </a:solidFill>
              </a:rPr>
              <a:t>age limit</a:t>
            </a:r>
            <a:r>
              <a:rPr lang="en"/>
              <a:t> for the NPCs </a:t>
            </a:r>
            <a:endParaRPr/>
          </a:p>
          <a:p>
            <a:pPr indent="0" lvl="0" marL="0" rtl="0" algn="l">
              <a:spcBef>
                <a:spcPts val="1600"/>
              </a:spcBef>
              <a:spcAft>
                <a:spcPts val="1600"/>
              </a:spcAft>
              <a:buNone/>
            </a:pPr>
            <a:r>
              <a:rPr lang="en"/>
              <a:t>Some </a:t>
            </a:r>
            <a:r>
              <a:rPr lang="en">
                <a:solidFill>
                  <a:srgbClr val="6FA8DC"/>
                </a:solidFill>
              </a:rPr>
              <a:t>basic effects from the DNA to the actual NPCS</a:t>
            </a:r>
            <a:r>
              <a:rPr lang="en"/>
              <a:t> e.g. size, Speed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1" name="Shape 131"/>
        <p:cNvGrpSpPr/>
        <p:nvPr/>
      </p:nvGrpSpPr>
      <p:grpSpPr>
        <a:xfrm>
          <a:off x="0" y="0"/>
          <a:ext cx="0" cy="0"/>
          <a:chOff x="0" y="0"/>
          <a:chExt cx="0" cy="0"/>
        </a:xfrm>
      </p:grpSpPr>
      <p:sp>
        <p:nvSpPr>
          <p:cNvPr id="132" name="Google Shape;132;p2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Progress so far (Second Review)</a:t>
            </a:r>
            <a:endParaRPr/>
          </a:p>
        </p:txBody>
      </p:sp>
      <p:sp>
        <p:nvSpPr>
          <p:cNvPr id="133" name="Google Shape;133;p21"/>
          <p:cNvSpPr txBox="1"/>
          <p:nvPr>
            <p:ph idx="1" type="body"/>
          </p:nvPr>
        </p:nvSpPr>
        <p:spPr>
          <a:xfrm>
            <a:off x="729450" y="1905600"/>
            <a:ext cx="7688700" cy="2261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Added in a second </a:t>
            </a:r>
            <a:r>
              <a:rPr lang="en"/>
              <a:t>algorithm</a:t>
            </a:r>
            <a:endParaRPr/>
          </a:p>
          <a:p>
            <a:pPr indent="0" lvl="0" marL="0" rtl="0" algn="l">
              <a:lnSpc>
                <a:spcPct val="100000"/>
              </a:lnSpc>
              <a:spcBef>
                <a:spcPts val="1600"/>
              </a:spcBef>
              <a:spcAft>
                <a:spcPts val="0"/>
              </a:spcAft>
              <a:buNone/>
            </a:pPr>
            <a:r>
              <a:rPr lang="en"/>
              <a:t>Added in a second mutation</a:t>
            </a:r>
            <a:endParaRPr/>
          </a:p>
          <a:p>
            <a:pPr indent="0" lvl="0" marL="0" rtl="0" algn="l">
              <a:lnSpc>
                <a:spcPct val="100000"/>
              </a:lnSpc>
              <a:spcBef>
                <a:spcPts val="1600"/>
              </a:spcBef>
              <a:spcAft>
                <a:spcPts val="0"/>
              </a:spcAft>
              <a:buNone/>
            </a:pPr>
            <a:r>
              <a:rPr lang="en"/>
              <a:t>Added data output and </a:t>
            </a:r>
            <a:r>
              <a:rPr lang="en"/>
              <a:t>statistics</a:t>
            </a:r>
            <a:r>
              <a:rPr lang="en"/>
              <a:t> around the screen</a:t>
            </a:r>
            <a:endParaRPr/>
          </a:p>
          <a:p>
            <a:pPr indent="0" lvl="0" marL="0" rtl="0" algn="l">
              <a:lnSpc>
                <a:spcPct val="100000"/>
              </a:lnSpc>
              <a:spcBef>
                <a:spcPts val="1600"/>
              </a:spcBef>
              <a:spcAft>
                <a:spcPts val="0"/>
              </a:spcAft>
              <a:buNone/>
            </a:pPr>
            <a:r>
              <a:rPr lang="en"/>
              <a:t>Added more data to the slime </a:t>
            </a:r>
            <a:r>
              <a:rPr lang="en"/>
              <a:t>character (DNA string)</a:t>
            </a:r>
            <a:endParaRPr/>
          </a:p>
          <a:p>
            <a:pPr indent="0" lvl="0" marL="0" rtl="0" algn="l">
              <a:lnSpc>
                <a:spcPct val="100000"/>
              </a:lnSpc>
              <a:spcBef>
                <a:spcPts val="1600"/>
              </a:spcBef>
              <a:spcAft>
                <a:spcPts val="0"/>
              </a:spcAft>
              <a:buNone/>
            </a:pPr>
            <a:r>
              <a:rPr lang="en"/>
              <a:t>Fixed Dna transfer.</a:t>
            </a:r>
            <a:endParaRPr/>
          </a:p>
          <a:p>
            <a:pPr indent="0" lvl="0" marL="0" rtl="0" algn="l">
              <a:lnSpc>
                <a:spcPct val="100000"/>
              </a:lnSpc>
              <a:spcBef>
                <a:spcPts val="1600"/>
              </a:spcBef>
              <a:spcAft>
                <a:spcPts val="0"/>
              </a:spcAft>
              <a:buNone/>
            </a:pPr>
            <a:r>
              <a:rPr lang="en"/>
              <a:t>Added Colour  for genome strings and  sidebar statistics </a:t>
            </a:r>
            <a:endParaRPr/>
          </a:p>
          <a:p>
            <a:pPr indent="0" lvl="0" marL="0" rtl="0" algn="l">
              <a:lnSpc>
                <a:spcPct val="100000"/>
              </a:lnSpc>
              <a:spcBef>
                <a:spcPts val="1600"/>
              </a:spcBef>
              <a:spcAft>
                <a:spcPts val="0"/>
              </a:spcAft>
              <a:buNone/>
            </a:pPr>
            <a:r>
              <a:rPr lang="en"/>
              <a:t>Added Main Menu with basic Input from the User</a:t>
            </a:r>
            <a:endParaRPr/>
          </a:p>
          <a:p>
            <a:pPr indent="0" lvl="0" marL="0" rtl="0" algn="l">
              <a:lnSpc>
                <a:spcPct val="100000"/>
              </a:lnSpc>
              <a:spcBef>
                <a:spcPts val="1600"/>
              </a:spcBef>
              <a:spcAft>
                <a:spcPts val="1600"/>
              </a:spcAft>
              <a:buNone/>
            </a:pPr>
            <a:r>
              <a:rPr lang="en"/>
              <a:t>Added circle which tracks the highest NPC of the current track Statistic.</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